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7" r:id="rId2"/>
  </p:sldMasterIdLst>
  <p:notesMasterIdLst>
    <p:notesMasterId r:id="rId8"/>
  </p:notesMasterIdLst>
  <p:sldIdLst>
    <p:sldId id="258" r:id="rId3"/>
    <p:sldId id="389" r:id="rId4"/>
    <p:sldId id="390" r:id="rId5"/>
    <p:sldId id="393" r:id="rId6"/>
    <p:sldId id="392" r:id="rId7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705" autoAdjust="0"/>
    <p:restoredTop sz="94660"/>
  </p:normalViewPr>
  <p:slideViewPr>
    <p:cSldViewPr>
      <p:cViewPr varScale="1">
        <p:scale>
          <a:sx n="69" d="100"/>
          <a:sy n="69" d="100"/>
        </p:scale>
        <p:origin x="1843" y="67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8044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59275" cy="3889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697538" y="0"/>
            <a:ext cx="4359275" cy="3889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A5D073-64A4-492F-AFBB-B32F2A972A16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332163" y="971550"/>
            <a:ext cx="3394075" cy="26225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1006475" y="3740150"/>
            <a:ext cx="8045450" cy="30607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7383463"/>
            <a:ext cx="4359275" cy="3889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697538" y="7383463"/>
            <a:ext cx="4359275" cy="3889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446CFF-8CBB-416E-9E7D-162CFAA2F7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16379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A037016-FE48-4490-844A-5F7421DA958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9628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57200" y="6705600"/>
            <a:ext cx="9144000" cy="609600"/>
          </a:xfrm>
          <a:custGeom>
            <a:avLst/>
            <a:gdLst/>
            <a:ahLst/>
            <a:cxnLst/>
            <a:rect l="l" t="t" r="r" b="b"/>
            <a:pathLst>
              <a:path w="9144000" h="609600">
                <a:moveTo>
                  <a:pt x="0" y="0"/>
                </a:moveTo>
                <a:lnTo>
                  <a:pt x="0" y="609600"/>
                </a:lnTo>
                <a:lnTo>
                  <a:pt x="9144000" y="609600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7200" y="457200"/>
            <a:ext cx="9144000" cy="1447800"/>
          </a:xfrm>
          <a:custGeom>
            <a:avLst/>
            <a:gdLst/>
            <a:ahLst/>
            <a:cxnLst/>
            <a:rect l="l" t="t" r="r" b="b"/>
            <a:pathLst>
              <a:path w="9144000" h="1447800">
                <a:moveTo>
                  <a:pt x="0" y="0"/>
                </a:moveTo>
                <a:lnTo>
                  <a:pt x="0" y="1447800"/>
                </a:lnTo>
                <a:lnTo>
                  <a:pt x="9144000" y="1447799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49388" y="6826323"/>
            <a:ext cx="2000250" cy="44577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537078" y="1006855"/>
            <a:ext cx="4984242" cy="5740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1" i="0">
                <a:solidFill>
                  <a:schemeClr val="tx1"/>
                </a:solidFill>
                <a:latin typeface="Arial Narrow"/>
                <a:cs typeface="Arial Narrow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80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10/27/2024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144000" y="7446683"/>
            <a:ext cx="248920" cy="205184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spc="-5" dirty="0"/>
              <a:t>‹#›</a:t>
            </a:fld>
            <a:endParaRPr spc="-5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A0CE44-849D-4090-8E00-E06913FC40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F318905-5DEE-47B8-A906-AF44257BE20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92150" y="2068513"/>
            <a:ext cx="4260850" cy="49323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06756B8-4731-4B7D-8D3A-E910E6EDB03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105400" y="2068513"/>
            <a:ext cx="4260850" cy="49323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F9DE5AC-42FA-4CD7-AE52-3E2B8F903D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8EC24CD-7608-4601-98AF-26A031E1AF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171028B-C05E-423F-A64F-BBC85CAC03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7578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8B1765-586E-4FDA-839A-E35DFF6889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150" y="414338"/>
            <a:ext cx="8675688" cy="150177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82A88F6-9223-4B09-BFF3-455F8CEC8F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2150" y="1905000"/>
            <a:ext cx="4256088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C097B7-66C7-4627-BCDE-F801C21CEE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92150" y="2838450"/>
            <a:ext cx="4256088" cy="417671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D747EDC-1674-4C73-BB10-64A4BF0B25F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92700" y="1905000"/>
            <a:ext cx="4275138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96FD56D-FA01-433C-AE1B-E309CBC0706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92700" y="2838450"/>
            <a:ext cx="4275138" cy="417671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0AEF33A-95A5-4645-BCB7-6A1279508B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5AA568A-8EA0-498B-A7D5-55280CAFB1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1D550DF-86E1-4770-8BB6-13CCA6BB55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731275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8675EF-1B32-4007-B8E9-E71ECA4024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1961E43-AAEC-4B42-B5C6-B48D4163C8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4EE3F04-B756-43E6-BCEF-F87F915A5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B622A24-AB5A-40E0-B863-D1118F8CD6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358443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3F15F71-E42D-4FA3-B708-74A9B2914E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FC38135-0206-4E5A-B186-57096CFF9A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9F1ACF9-E54F-4B61-A470-3B17FE657C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914013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7D84E4-2460-4943-B43F-2DFA98FC8C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150" y="517525"/>
            <a:ext cx="3244850" cy="1814513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4C7BF4-CCFA-4C6B-A9DF-B63C9B7BBC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76725" y="1119188"/>
            <a:ext cx="5091113" cy="552291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E63BC73-0024-4115-81CF-9F895EACD5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150" y="2332038"/>
            <a:ext cx="3244850" cy="431958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078AA2-F2DA-4D10-A2BD-B15BE6FA36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4BF32EB-81C8-467C-B0E2-AC1E8B0225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C67456-C562-4B36-99E2-857F13D4A5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171483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4B7584-62C6-460B-823C-97C71CE8F5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150" y="517525"/>
            <a:ext cx="3244850" cy="1814513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CF828D-101C-4012-A845-CF8CEBF3271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76725" y="1119188"/>
            <a:ext cx="5091113" cy="55229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F9CDFC4-DC9B-48F3-B32B-CB6A2EA1AAB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150" y="2332038"/>
            <a:ext cx="3244850" cy="431958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5AF9B09-CD50-46D9-B878-62FAB3D14C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8D04F92-0A57-484D-BAA7-2FB70FA669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16C15B5-EBC0-4FAA-B518-CA4EA24A57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361446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2A6F1F-6FD7-485C-97A4-DEBA0D2D80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EC7A70F-580F-4FF5-9A29-BB4300121F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8B3B3F9-FD4C-41A0-AFDB-19E5DC5E6B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210FFC-76B7-4B27-AB93-00E30C47BB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8F65850-D93F-4CCE-B931-CE2B34F461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62685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967C51C-D322-4B68-B9F3-896449A9AA4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7197725" y="414338"/>
            <a:ext cx="2168525" cy="658653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24DE8E1-9BE4-4DAB-A079-DED9466A1F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92150" y="414338"/>
            <a:ext cx="6353175" cy="658653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335902-A7C6-4E5E-9E6B-3257E9F6E7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97DD76-DC97-423C-B2BD-389ED16655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5B3905-9E03-4A9A-9FEE-67A3D4BEF4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42623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74450" y="132839"/>
            <a:ext cx="9126750" cy="884891"/>
          </a:xfrm>
        </p:spPr>
        <p:txBody>
          <a:bodyPr lIns="0" tIns="0" rIns="0" bIns="0"/>
          <a:lstStyle>
            <a:lvl1pPr>
              <a:defRPr sz="3600" b="1" i="0">
                <a:solidFill>
                  <a:schemeClr val="tx1"/>
                </a:solidFill>
                <a:latin typeface="Arial Narrow"/>
                <a:cs typeface="Arial Narrow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09600" y="1363979"/>
            <a:ext cx="8839200" cy="4923491"/>
          </a:xfrm>
        </p:spPr>
        <p:txBody>
          <a:bodyPr lIns="0" tIns="0" rIns="0" bIns="0"/>
          <a:lstStyle>
            <a:lvl1pPr>
              <a:defRPr sz="3000" b="0" i="0">
                <a:solidFill>
                  <a:schemeClr val="tx1"/>
                </a:solidFill>
                <a:latin typeface="Times New Roman"/>
                <a:cs typeface="Times New Roman"/>
              </a:defRPr>
            </a:lvl1pPr>
          </a:lstStyle>
          <a:p>
            <a:endParaRPr dirty="0"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10/27/2024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144000" y="7446683"/>
            <a:ext cx="248920" cy="205184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spc="-5" dirty="0"/>
              <a:t>‹#›</a:t>
            </a:fld>
            <a:endParaRPr spc="-5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1" i="0">
                <a:solidFill>
                  <a:schemeClr val="tx1"/>
                </a:solidFill>
                <a:latin typeface="Arial Narrow"/>
                <a:cs typeface="Arial Narrow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6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10/27/2024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9144000" y="7446683"/>
            <a:ext cx="248920" cy="205184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spc="-5" dirty="0"/>
              <a:t>‹#›</a:t>
            </a:fld>
            <a:endParaRPr spc="-5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57200" y="6705600"/>
            <a:ext cx="9144000" cy="609600"/>
          </a:xfrm>
          <a:custGeom>
            <a:avLst/>
            <a:gdLst/>
            <a:ahLst/>
            <a:cxnLst/>
            <a:rect l="l" t="t" r="r" b="b"/>
            <a:pathLst>
              <a:path w="9144000" h="609600">
                <a:moveTo>
                  <a:pt x="0" y="0"/>
                </a:moveTo>
                <a:lnTo>
                  <a:pt x="0" y="609600"/>
                </a:lnTo>
                <a:lnTo>
                  <a:pt x="9144000" y="609600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7200" y="457200"/>
            <a:ext cx="9144000" cy="1447800"/>
          </a:xfrm>
          <a:custGeom>
            <a:avLst/>
            <a:gdLst/>
            <a:ahLst/>
            <a:cxnLst/>
            <a:rect l="l" t="t" r="r" b="b"/>
            <a:pathLst>
              <a:path w="9144000" h="1447800">
                <a:moveTo>
                  <a:pt x="0" y="0"/>
                </a:moveTo>
                <a:lnTo>
                  <a:pt x="0" y="1447800"/>
                </a:lnTo>
                <a:lnTo>
                  <a:pt x="9144000" y="1447799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33400" y="6822185"/>
            <a:ext cx="2000250" cy="44577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219200" y="1006855"/>
            <a:ext cx="8077200" cy="574040"/>
          </a:xfrm>
        </p:spPr>
        <p:txBody>
          <a:bodyPr lIns="0" tIns="0" rIns="0" bIns="0"/>
          <a:lstStyle>
            <a:lvl1pPr>
              <a:defRPr sz="3600" b="1" i="0">
                <a:solidFill>
                  <a:schemeClr val="tx1"/>
                </a:solidFill>
                <a:latin typeface="Arial Narrow"/>
                <a:cs typeface="Arial Narrow"/>
              </a:defRPr>
            </a:lvl1pPr>
          </a:lstStyle>
          <a:p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9144000" y="7446683"/>
            <a:ext cx="248920" cy="205184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spc="-5" dirty="0"/>
              <a:t>‹#›</a:t>
            </a:fld>
            <a:endParaRPr spc="-5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Blank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57200" y="6705600"/>
            <a:ext cx="9144000" cy="609600"/>
          </a:xfrm>
          <a:custGeom>
            <a:avLst/>
            <a:gdLst/>
            <a:ahLst/>
            <a:cxnLst/>
            <a:rect l="l" t="t" r="r" b="b"/>
            <a:pathLst>
              <a:path w="9144000" h="609600">
                <a:moveTo>
                  <a:pt x="0" y="0"/>
                </a:moveTo>
                <a:lnTo>
                  <a:pt x="0" y="609600"/>
                </a:lnTo>
                <a:lnTo>
                  <a:pt x="9144000" y="609600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7200" y="457200"/>
            <a:ext cx="9144000" cy="1447800"/>
          </a:xfrm>
          <a:custGeom>
            <a:avLst/>
            <a:gdLst/>
            <a:ahLst/>
            <a:cxnLst/>
            <a:rect l="l" t="t" r="r" b="b"/>
            <a:pathLst>
              <a:path w="9144000" h="1447800">
                <a:moveTo>
                  <a:pt x="0" y="0"/>
                </a:moveTo>
                <a:lnTo>
                  <a:pt x="0" y="1447800"/>
                </a:lnTo>
                <a:lnTo>
                  <a:pt x="9144000" y="1447799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33400" y="6822185"/>
            <a:ext cx="2000250" cy="44577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10/27/2024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9144000" y="7446683"/>
            <a:ext cx="248920" cy="205184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spc="-5" dirty="0"/>
              <a:t>‹#›</a:t>
            </a:fld>
            <a:endParaRPr spc="-5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1029"/>
            <a:ext cx="7543800" cy="761747"/>
          </a:xfrm>
        </p:spPr>
        <p:txBody>
          <a:bodyPr anchor="b"/>
          <a:lstStyle>
            <a:lvl1pPr algn="ctr">
              <a:defRPr sz="495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304699"/>
          </a:xfrm>
        </p:spPr>
        <p:txBody>
          <a:bodyPr/>
          <a:lstStyle>
            <a:lvl1pPr marL="0" indent="0" algn="ctr">
              <a:buNone/>
              <a:defRPr sz="1980"/>
            </a:lvl1pPr>
            <a:lvl2pPr marL="377190" indent="0" algn="ctr">
              <a:buNone/>
              <a:defRPr sz="1650"/>
            </a:lvl2pPr>
            <a:lvl3pPr marL="754380" indent="0" algn="ctr">
              <a:buNone/>
              <a:defRPr sz="1485"/>
            </a:lvl3pPr>
            <a:lvl4pPr marL="1131570" indent="0" algn="ctr">
              <a:buNone/>
              <a:defRPr sz="1320"/>
            </a:lvl4pPr>
            <a:lvl5pPr marL="1508760" indent="0" algn="ctr">
              <a:buNone/>
              <a:defRPr sz="1320"/>
            </a:lvl5pPr>
            <a:lvl6pPr marL="1885950" indent="0" algn="ctr">
              <a:buNone/>
              <a:defRPr sz="1320"/>
            </a:lvl6pPr>
            <a:lvl7pPr marL="2263140" indent="0" algn="ctr">
              <a:buNone/>
              <a:defRPr sz="1320"/>
            </a:lvl7pPr>
            <a:lvl8pPr marL="2640330" indent="0" algn="ctr">
              <a:buNone/>
              <a:defRPr sz="1320"/>
            </a:lvl8pPr>
            <a:lvl9pPr marL="3017520" indent="0" algn="ctr">
              <a:buNone/>
              <a:defRPr sz="13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02920" y="7228332"/>
            <a:ext cx="2313432" cy="276999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419856" y="7228332"/>
            <a:ext cx="3218688" cy="276999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827516" y="6888788"/>
            <a:ext cx="248920" cy="215444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fld id="{CC631D1E-0808-4BFB-9710-F3685C742A1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4002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CBB5ED-8EFD-4E6F-B81E-0EA7321F323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57300" y="1271588"/>
            <a:ext cx="7543800" cy="270668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7B0EE5B-41E6-40AA-B79D-CECCE2FD328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57300" y="4083050"/>
            <a:ext cx="7543800" cy="18764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DD8A610-E51D-457C-9FA4-0177AD3485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732B586-54DA-453B-9634-57D7B6A500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ECBBD95-0751-400E-897F-45A19A3DCB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85580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136CCB-4965-4DC0-B102-DB983E29EE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124D93-154D-48E3-AC71-18543A3332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E8A4A-1F3D-49EA-92BA-6015891B58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E896B4-1F5A-4A01-A385-857BDA87AE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D9CF2B-BC11-4ACB-9D91-DB5E7AAEF3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94879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001007-BBAE-4BB9-934E-4446291301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5800" y="1938338"/>
            <a:ext cx="8675688" cy="3232150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1CCE3AA-29E4-4569-859D-EFFE73797B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5800" y="5200650"/>
            <a:ext cx="8675688" cy="1700213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0A63E3A-2582-4763-93EA-4B4F53B94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F68DC7-0C7F-40C4-862A-A4EB051F6C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FFE1C8-002F-4922-BD5B-A98C37FC15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7452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.xml"/><Relationship Id="rId3" Type="http://schemas.openxmlformats.org/officeDocument/2006/relationships/slideLayout" Target="../slideLayouts/slideLayout9.xml"/><Relationship Id="rId7" Type="http://schemas.openxmlformats.org/officeDocument/2006/relationships/slideLayout" Target="../slideLayouts/slideLayout1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Relationship Id="rId6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0.xml"/><Relationship Id="rId9" Type="http://schemas.openxmlformats.org/officeDocument/2006/relationships/slideLayout" Target="../slideLayouts/slideLayout1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57200" y="6705600"/>
            <a:ext cx="9144000" cy="609600"/>
          </a:xfrm>
          <a:custGeom>
            <a:avLst/>
            <a:gdLst/>
            <a:ahLst/>
            <a:cxnLst/>
            <a:rect l="l" t="t" r="r" b="b"/>
            <a:pathLst>
              <a:path w="9144000" h="609600">
                <a:moveTo>
                  <a:pt x="0" y="0"/>
                </a:moveTo>
                <a:lnTo>
                  <a:pt x="0" y="609600"/>
                </a:lnTo>
                <a:lnTo>
                  <a:pt x="9144000" y="609600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7200" y="89056"/>
            <a:ext cx="9144000" cy="1107996"/>
          </a:xfrm>
          <a:prstGeom prst="rect">
            <a:avLst/>
          </a:prstGeom>
          <a:solidFill>
            <a:srgbClr val="FFC000"/>
          </a:solidFill>
        </p:spPr>
        <p:txBody>
          <a:bodyPr wrap="square" lIns="0" tIns="0" rIns="0" bIns="0">
            <a:spAutoFit/>
          </a:bodyPr>
          <a:lstStyle>
            <a:lvl1pPr>
              <a:defRPr sz="3600" b="1" i="0">
                <a:solidFill>
                  <a:schemeClr val="tx1"/>
                </a:solidFill>
                <a:latin typeface="Arial Narrow"/>
                <a:cs typeface="Arial Narrow"/>
              </a:defRPr>
            </a:lvl1pPr>
          </a:lstStyle>
          <a:p>
            <a:br>
              <a:rPr lang="en-US" dirty="0"/>
            </a:br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136113"/>
            <a:ext cx="9144000" cy="553997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000" b="0" i="0">
                <a:solidFill>
                  <a:schemeClr val="tx1"/>
                </a:solidFill>
                <a:latin typeface="Times New Roman"/>
                <a:cs typeface="Times New Roman"/>
              </a:defRPr>
            </a:lvl1pPr>
          </a:lstStyle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E4C956D0-934A-438F-8E9F-78A3ADBEBC94}"/>
              </a:ext>
            </a:extLst>
          </p:cNvPr>
          <p:cNvPicPr>
            <a:picLocks noChangeAspect="1"/>
          </p:cNvPicPr>
          <p:nvPr userDrawn="1"/>
        </p:nvPicPr>
        <p:blipFill>
          <a:blip r:embed="rId8"/>
          <a:stretch>
            <a:fillRect/>
          </a:stretch>
        </p:blipFill>
        <p:spPr>
          <a:xfrm>
            <a:off x="659805" y="6773122"/>
            <a:ext cx="1999661" cy="445047"/>
          </a:xfrm>
          <a:prstGeom prst="rect">
            <a:avLst/>
          </a:prstGeom>
        </p:spPr>
      </p:pic>
      <p:sp>
        <p:nvSpPr>
          <p:cNvPr id="9" name="Rectangle 8">
            <a:extLst>
              <a:ext uri="{FF2B5EF4-FFF2-40B4-BE49-F238E27FC236}">
                <a16:creationId xmlns:a16="http://schemas.microsoft.com/office/drawing/2014/main" id="{AD2B594C-3A96-4933-87AB-06D65E3A1DE7}"/>
              </a:ext>
            </a:extLst>
          </p:cNvPr>
          <p:cNvSpPr/>
          <p:nvPr userDrawn="1"/>
        </p:nvSpPr>
        <p:spPr>
          <a:xfrm>
            <a:off x="457200" y="105460"/>
            <a:ext cx="9144000" cy="720974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B0ECE3A-7530-49CE-9997-00B980B14902}"/>
              </a:ext>
            </a:extLst>
          </p:cNvPr>
          <p:cNvSpPr txBox="1"/>
          <p:nvPr userDrawn="1"/>
        </p:nvSpPr>
        <p:spPr>
          <a:xfrm>
            <a:off x="9144000" y="7344709"/>
            <a:ext cx="6096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fld id="{81D60167-4931-47E6-BA6A-407CBD079E47}" type="slidenum">
              <a:rPr kumimoji="0" lang="en-US" sz="1800" b="0" i="0" u="none" strike="noStrike" kern="1200" cap="none" spc="-5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</p:sldLayoutIdLst>
  <p:txStyles>
    <p:titleStyle>
      <a:lvl1pPr algn="ctr">
        <a:defRPr sz="2400"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597E141-29E1-49BB-ADAD-C70295FE36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150" y="414338"/>
            <a:ext cx="8674100" cy="15017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E889D9-1733-4A99-B655-CB8665DBC8E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2150" y="2068513"/>
            <a:ext cx="8674100" cy="49323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FAB426-74FE-4214-993F-749E9C55832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92150" y="7204075"/>
            <a:ext cx="2262188" cy="41433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4299CE-AC45-4C84-83C4-D802A969087C}" type="datetimeFigureOut">
              <a:rPr lang="en-US" smtClean="0"/>
              <a:t>10/27/2024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B36681-E6FB-4DB2-AD94-9CCA029E0AD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332163" y="7204075"/>
            <a:ext cx="3394075" cy="41433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ACC3695-EB46-4DE1-A7D5-4C54609AEB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104063" y="7204075"/>
            <a:ext cx="2262187" cy="41433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3126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8" r:id="rId1"/>
    <p:sldLayoutId id="2147483669" r:id="rId2"/>
    <p:sldLayoutId id="2147483670" r:id="rId3"/>
    <p:sldLayoutId id="2147483671" r:id="rId4"/>
    <p:sldLayoutId id="2147483672" r:id="rId5"/>
    <p:sldLayoutId id="2147483673" r:id="rId6"/>
    <p:sldLayoutId id="2147483674" r:id="rId7"/>
    <p:sldLayoutId id="2147483675" r:id="rId8"/>
    <p:sldLayoutId id="2147483676" r:id="rId9"/>
    <p:sldLayoutId id="2147483677" r:id="rId10"/>
    <p:sldLayoutId id="2147483678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ctrTitle"/>
          </p:nvPr>
        </p:nvSpPr>
        <p:spPr>
          <a:xfrm>
            <a:off x="457200" y="152400"/>
            <a:ext cx="9144000" cy="677108"/>
          </a:xfrm>
        </p:spPr>
        <p:txBody>
          <a:bodyPr/>
          <a:lstStyle/>
          <a:p>
            <a:r>
              <a:rPr lang="en-US" sz="4400" b="1"/>
              <a:t>CYBR 3223</a:t>
            </a:r>
            <a:r>
              <a:rPr lang="en-US" sz="4400"/>
              <a:t> </a:t>
            </a:r>
            <a:endParaRPr lang="en-US" sz="4400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07D7C837-03EC-4FB7-A5B3-4597C7432221}"/>
              </a:ext>
            </a:extLst>
          </p:cNvPr>
          <p:cNvSpPr txBox="1"/>
          <p:nvPr/>
        </p:nvSpPr>
        <p:spPr>
          <a:xfrm>
            <a:off x="1066800" y="3571501"/>
            <a:ext cx="6477000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3200" b="1" dirty="0"/>
              <a:t>System and Software Design</a:t>
            </a:r>
            <a:endParaRPr lang="en-US" b="1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B3D25ED-B556-405F-BEA0-E96BA17908A1}"/>
              </a:ext>
            </a:extLst>
          </p:cNvPr>
          <p:cNvSpPr txBox="1"/>
          <p:nvPr/>
        </p:nvSpPr>
        <p:spPr>
          <a:xfrm>
            <a:off x="735623" y="6096000"/>
            <a:ext cx="8587154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Created by: Morrow, Darin. Kennesaw State University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>
            <a:extLst>
              <a:ext uri="{FF2B5EF4-FFF2-40B4-BE49-F238E27FC236}">
                <a16:creationId xmlns:a16="http://schemas.microsoft.com/office/drawing/2014/main" id="{BEE3BBCC-E562-4D5F-A1B8-A4DBAC7CC17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 dirty="0"/>
              <a:t>System &amp; Software Design?</a:t>
            </a: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24E98416-7F71-4FF8-8825-F690277231F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762000" y="838200"/>
            <a:ext cx="8686800" cy="5724644"/>
          </a:xfrm>
        </p:spPr>
        <p:txBody>
          <a:bodyPr/>
          <a:lstStyle/>
          <a:p>
            <a:endParaRPr lang="en-US" sz="1600" b="1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b="1" dirty="0">
                <a:latin typeface="+mn-lt"/>
              </a:rPr>
              <a:t>Definition</a:t>
            </a:r>
          </a:p>
          <a:p>
            <a:endParaRPr lang="en-US" sz="2000" b="1" dirty="0">
              <a:latin typeface="+mn-lt"/>
            </a:endParaRP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sz="2000" dirty="0">
                <a:latin typeface="+mn-lt"/>
              </a:rPr>
              <a:t>System design refers to the process of defining the architecture, components, modules, interfaces, and data for a system to satisfy specified requirements. 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US" sz="2000" dirty="0">
              <a:latin typeface="+mn-lt"/>
            </a:endParaRP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sz="2000" dirty="0">
                <a:latin typeface="+mn-lt"/>
              </a:rPr>
              <a:t>Software design is a subset of system design that focuses on creating software solutions.</a:t>
            </a:r>
          </a:p>
          <a:p>
            <a:endParaRPr lang="en-US" sz="2000" b="1" dirty="0">
              <a:latin typeface="+mn-lt"/>
            </a:endParaRPr>
          </a:p>
          <a:p>
            <a:endParaRPr lang="en-US" sz="2000" b="1" dirty="0">
              <a:latin typeface="+mn-lt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b="1" dirty="0">
                <a:latin typeface="+mn-lt"/>
              </a:rPr>
              <a:t>Importance</a:t>
            </a:r>
          </a:p>
          <a:p>
            <a:endParaRPr lang="en-US" sz="2000" b="1" dirty="0">
              <a:latin typeface="+mn-lt"/>
            </a:endParaRP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sz="2000" dirty="0">
                <a:latin typeface="+mn-lt"/>
              </a:rPr>
              <a:t>Effective design is crucial because it affects the system’s performance, scalability, maintainability, and overall user experience. 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US" sz="2000" dirty="0">
              <a:latin typeface="+mn-lt"/>
            </a:endParaRP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sz="2000" dirty="0">
                <a:latin typeface="+mn-lt"/>
              </a:rPr>
              <a:t>Good design can also reduce development time and costs.</a:t>
            </a:r>
          </a:p>
          <a:p>
            <a:endParaRPr lang="en-US" sz="2000" b="1" dirty="0">
              <a:latin typeface="+mn-lt"/>
            </a:endParaRPr>
          </a:p>
          <a:p>
            <a:endParaRPr lang="en-US" sz="1600" b="1" dirty="0"/>
          </a:p>
        </p:txBody>
      </p:sp>
    </p:spTree>
    <p:extLst>
      <p:ext uri="{BB962C8B-B14F-4D97-AF65-F5344CB8AC3E}">
        <p14:creationId xmlns:p14="http://schemas.microsoft.com/office/powerpoint/2010/main" val="29180006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AA81119-6925-9C13-0976-42A9B360E59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>
            <a:extLst>
              <a:ext uri="{FF2B5EF4-FFF2-40B4-BE49-F238E27FC236}">
                <a16:creationId xmlns:a16="http://schemas.microsoft.com/office/drawing/2014/main" id="{03D99BD9-74B3-BBA8-EE5D-031BC9A1A88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 dirty="0"/>
              <a:t>Design – Concepts</a:t>
            </a: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A26B0EFE-FB36-989F-F24F-3F6D8B9993C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09600" y="914400"/>
            <a:ext cx="8991600" cy="6032421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b="1" dirty="0">
                <a:latin typeface="+mn-lt"/>
              </a:rPr>
              <a:t>Architectural Design </a:t>
            </a:r>
            <a:r>
              <a:rPr lang="en-US" sz="1800" dirty="0">
                <a:latin typeface="+mn-lt"/>
              </a:rPr>
              <a:t>Defines the overall structure of the system.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Microservices vs monolithic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Layered architecture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E</a:t>
            </a:r>
            <a:r>
              <a:rPr lang="en-US"/>
              <a:t>vent-driven </a:t>
            </a:r>
            <a:r>
              <a:rPr lang="en-US" dirty="0"/>
              <a:t>architecture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endParaRPr lang="en-US" b="1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b="1" dirty="0">
                <a:latin typeface="+mn-lt"/>
              </a:rPr>
              <a:t>Component Design </a:t>
            </a:r>
            <a:r>
              <a:rPr lang="en-US" sz="1800" dirty="0">
                <a:latin typeface="+mn-lt"/>
              </a:rPr>
              <a:t>Focuses on the design of individual components and how they interact.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Defining Interfaces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API Design</a:t>
            </a:r>
          </a:p>
          <a:p>
            <a:pPr marL="1200150" lvl="2" indent="-285750">
              <a:buFont typeface="Arial" panose="020B0604020202020204" pitchFamily="34" charset="0"/>
              <a:buChar char="•"/>
            </a:pPr>
            <a:endParaRPr lang="en-US" b="1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b="1" dirty="0">
                <a:latin typeface="+mn-lt"/>
              </a:rPr>
              <a:t>Data Design </a:t>
            </a:r>
            <a:r>
              <a:rPr lang="en-US" sz="1800" dirty="0">
                <a:latin typeface="+mn-lt"/>
              </a:rPr>
              <a:t>Deals with data management, storage solutions, and database design.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Data models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Database Design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Schema design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Data integrity</a:t>
            </a:r>
          </a:p>
          <a:p>
            <a:pPr marL="1200150" lvl="2" indent="-285750">
              <a:buFont typeface="Arial" panose="020B0604020202020204" pitchFamily="34" charset="0"/>
              <a:buChar char="•"/>
            </a:pPr>
            <a:endParaRPr lang="en-US" dirty="0">
              <a:latin typeface="+mn-lt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b="1" dirty="0">
                <a:latin typeface="+mn-lt"/>
              </a:rPr>
              <a:t>Performance Optimization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Load Balancing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Caching Mechanisms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synchronous Processing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sz="3200" dirty="0">
              <a:latin typeface="+mn-lt"/>
            </a:endParaRPr>
          </a:p>
          <a:p>
            <a:pPr marL="1200150" lvl="2" indent="-285750">
              <a:buFont typeface="Arial" panose="020B0604020202020204" pitchFamily="34" charset="0"/>
              <a:buChar char="•"/>
            </a:pPr>
            <a:endParaRPr lang="en-US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7236830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FE422B2-08EA-3819-6B9F-EB5A198D233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>
            <a:extLst>
              <a:ext uri="{FF2B5EF4-FFF2-40B4-BE49-F238E27FC236}">
                <a16:creationId xmlns:a16="http://schemas.microsoft.com/office/drawing/2014/main" id="{1980B914-F34E-40CE-B3A2-E195E486D96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 dirty="0"/>
              <a:t>Design – Concepts Cont.</a:t>
            </a: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6F8A3F17-D8E9-C391-D44E-77C2A0C352D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09600" y="914400"/>
            <a:ext cx="8458200" cy="6340197"/>
          </a:xfrm>
        </p:spPr>
        <p:txBody>
          <a:bodyPr/>
          <a:lstStyle/>
          <a:p>
            <a:pPr lvl="1"/>
            <a:endParaRPr lang="en-US" sz="20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b="1" dirty="0">
                <a:latin typeface="+mn-lt"/>
              </a:rPr>
              <a:t>Security Considerations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Authentication and Authorization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Data Encryption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Vulnerability Management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b="1" dirty="0">
                <a:latin typeface="+mn-lt"/>
              </a:rPr>
              <a:t>Design Patterns:</a:t>
            </a:r>
            <a:endParaRPr lang="en-US" sz="1800" dirty="0">
              <a:latin typeface="+mn-lt"/>
            </a:endParaRP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Reusable solutions to common problems (e.g., Singleton, Observer, Factory).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Helps maintain consistency and improves code maintainability.</a:t>
            </a:r>
          </a:p>
          <a:p>
            <a:endParaRPr lang="en-US" sz="1800" b="1" dirty="0">
              <a:latin typeface="+mn-lt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b="1" dirty="0">
                <a:latin typeface="+mn-lt"/>
              </a:rPr>
              <a:t>User Interface Design:</a:t>
            </a:r>
            <a:endParaRPr lang="en-US" sz="1800" dirty="0">
              <a:latin typeface="+mn-lt"/>
            </a:endParaRPr>
          </a:p>
          <a:p>
            <a:pPr lvl="1">
              <a:buFont typeface="Arial" panose="020B0604020202020204" pitchFamily="34" charset="0"/>
              <a:buChar char="•"/>
            </a:pPr>
            <a:r>
              <a:rPr lang="en-US" dirty="0"/>
              <a:t>  Focuses on the user experience and interaction.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dirty="0"/>
              <a:t>  Usability principle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dirty="0"/>
              <a:t>  Accessibility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dirty="0"/>
              <a:t>  Responsive design.</a:t>
            </a:r>
          </a:p>
          <a:p>
            <a:endParaRPr lang="en-US" sz="1800" b="1" dirty="0">
              <a:latin typeface="+mn-lt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b="1" dirty="0">
                <a:latin typeface="+mn-lt"/>
              </a:rPr>
              <a:t>Documentation: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Essential for maintaining and scaling the system.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Design documents, code comments, and user manuals.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sz="3200" dirty="0"/>
          </a:p>
          <a:p>
            <a:pPr marL="1200150" lvl="2" indent="-285750">
              <a:buFont typeface="Arial" panose="020B0604020202020204" pitchFamily="34" charset="0"/>
              <a:buChar char="•"/>
            </a:pPr>
            <a:endParaRPr lang="en-US" dirty="0">
              <a:latin typeface="+mn-lt"/>
            </a:endParaRPr>
          </a:p>
          <a:p>
            <a:pPr marL="1200150" lvl="2" indent="-285750">
              <a:buFont typeface="Arial" panose="020B0604020202020204" pitchFamily="34" charset="0"/>
              <a:buChar char="•"/>
            </a:pPr>
            <a:endParaRPr lang="en-US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1950765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9354BEF-D4B7-8987-D087-84314475661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>
            <a:extLst>
              <a:ext uri="{FF2B5EF4-FFF2-40B4-BE49-F238E27FC236}">
                <a16:creationId xmlns:a16="http://schemas.microsoft.com/office/drawing/2014/main" id="{13E388EB-0DC0-0853-1178-2D24AF762B6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 dirty="0"/>
              <a:t>Design Best Practices</a:t>
            </a: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9AD3C584-9FF3-79C1-2295-D973EBA17B3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09600" y="1363979"/>
            <a:ext cx="8991600" cy="3077766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sz="1600" b="1" dirty="0"/>
              <a:t> </a:t>
            </a:r>
            <a:r>
              <a:rPr lang="en-US" sz="2000" b="1" dirty="0">
                <a:latin typeface="+mn-lt"/>
              </a:rPr>
              <a:t>Iterative Development:</a:t>
            </a:r>
            <a:r>
              <a:rPr lang="en-US" sz="2000" dirty="0">
                <a:latin typeface="+mn-lt"/>
              </a:rPr>
              <a:t> Use agile methodologies for flexibility and continuous improvement.</a:t>
            </a:r>
          </a:p>
          <a:p>
            <a:endParaRPr lang="en-US" sz="2000" dirty="0">
              <a:latin typeface="+mn-lt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2000" b="1" dirty="0">
                <a:latin typeface="+mn-lt"/>
              </a:rPr>
              <a:t> Modularity:</a:t>
            </a:r>
            <a:r>
              <a:rPr lang="en-US" sz="2000" dirty="0">
                <a:latin typeface="+mn-lt"/>
              </a:rPr>
              <a:t> Design systems in a modular way to enhance reusability and simplify maintenance.</a:t>
            </a:r>
          </a:p>
          <a:p>
            <a:endParaRPr lang="en-US" sz="2000" dirty="0">
              <a:latin typeface="+mn-lt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2000" b="1" dirty="0">
                <a:latin typeface="+mn-lt"/>
              </a:rPr>
              <a:t> Scalability:</a:t>
            </a:r>
            <a:r>
              <a:rPr lang="en-US" sz="2000" dirty="0">
                <a:latin typeface="+mn-lt"/>
              </a:rPr>
              <a:t> Consider future growth during the design phase to accommodate increased load.</a:t>
            </a:r>
          </a:p>
          <a:p>
            <a:endParaRPr lang="en-US" sz="2000" dirty="0">
              <a:latin typeface="+mn-lt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2000" b="1" dirty="0">
                <a:latin typeface="+mn-lt"/>
              </a:rPr>
              <a:t> Security:</a:t>
            </a:r>
            <a:r>
              <a:rPr lang="en-US" sz="2000" dirty="0">
                <a:latin typeface="+mn-lt"/>
              </a:rPr>
              <a:t> Integrate security measures into the design process from the start.</a:t>
            </a:r>
          </a:p>
        </p:txBody>
      </p:sp>
    </p:spTree>
    <p:extLst>
      <p:ext uri="{BB962C8B-B14F-4D97-AF65-F5344CB8AC3E}">
        <p14:creationId xmlns:p14="http://schemas.microsoft.com/office/powerpoint/2010/main" val="23554151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197</TotalTime>
  <Words>308</Words>
  <Application>Microsoft Office PowerPoint</Application>
  <PresentationFormat>Custom</PresentationFormat>
  <Paragraphs>67</Paragraphs>
  <Slides>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12" baseType="lpstr">
      <vt:lpstr>Arial</vt:lpstr>
      <vt:lpstr>Arial Narrow</vt:lpstr>
      <vt:lpstr>Calibri</vt:lpstr>
      <vt:lpstr>Calibri Light</vt:lpstr>
      <vt:lpstr>Times New Roman</vt:lpstr>
      <vt:lpstr>Office Theme</vt:lpstr>
      <vt:lpstr>Custom Design</vt:lpstr>
      <vt:lpstr>CYBR 3223 </vt:lpstr>
      <vt:lpstr>System &amp; Software Design?</vt:lpstr>
      <vt:lpstr>Design – Concepts</vt:lpstr>
      <vt:lpstr>Design – Concepts Cont.</vt:lpstr>
      <vt:lpstr>Design Best Practices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Microsoft PowerPoint - 4823_01_overview.pptx</dc:title>
  <dc:creator>bbrown</dc:creator>
  <cp:lastModifiedBy>Darin Morrow</cp:lastModifiedBy>
  <cp:revision>42</cp:revision>
  <dcterms:created xsi:type="dcterms:W3CDTF">2019-06-20T13:37:09Z</dcterms:created>
  <dcterms:modified xsi:type="dcterms:W3CDTF">2024-10-28T00:51:57Z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2016-08-15T00:00:00Z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2019-06-20T00:00:00Z</vt:filetime>
  </property>
</Properties>
</file>